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</p:sldIdLst>
  <p:sldSz cx="13011150" cy="73152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B6C"/>
    <a:srgbClr val="F0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CEABFD6-DEF5-4B08-A064-399E52D03A91}">
  <a:tblStyle styleId="{ECEABFD6-DEF5-4B08-A064-399E52D03A91}" styleName="Visme - Default">
    <a:wholeTbl>
      <a:tcTxStyle>
        <a:fontRef idx="minor">
          <a:prstClr val="black"/>
        </a:fontRef>
        <a:prstClr val="black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EAF3F3"/>
          </a:solidFill>
        </a:fill>
      </a:tcStyle>
    </a:band2H>
    <a:firstRow>
      <a:tcTxStyle>
        <a:fontRef idx="minor">
          <a:srgbClr val="FFFFFF"/>
        </a:fontRef>
        <a:srgbClr val="FFFFFF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4682B4"/>
          </a:solidFill>
        </a:fill>
      </a:tcStyle>
    </a:firstRow>
  </a:tblStyle>
  <a:tblStyle styleId="{250974F7-19B4-4E8B-8F88-A368280DB3C5}" styleName="Visme - Dark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34495E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34495E"/>
              </a:solidFill>
            </a:ln>
          </a:bottom>
          <a:insideH>
            <a:ln w="12700" cmpd="sng">
              <a:solidFill>
                <a:srgbClr val="34495E"/>
              </a:solidFill>
            </a:ln>
          </a:insideH>
          <a:insideV>
            <a:ln w="12700" cmpd="sng">
              <a:solidFill>
                <a:srgbClr val="34495E"/>
              </a:solidFill>
            </a:ln>
          </a:insideV>
        </a:tcBdr>
        <a:fill>
          <a:solidFill>
            <a:srgbClr val="34495E"/>
          </a:solidFill>
        </a:fill>
      </a:tcStyle>
    </a:wholeTbl>
    <a:firstRow>
      <a:tcTxStyle>
        <a:fontRef idx="minor">
          <a:srgbClr val="DDDD55"/>
        </a:fontRef>
        <a:srgbClr val="DDDD55"/>
      </a:tcTxStyle>
      <a:tcStyle>
        <a:tcBdr/>
      </a:tcStyle>
    </a:firstRow>
  </a:tblStyle>
  <a:tblStyle styleId="{D6B0A444-BE85-4B0B-AF8B-2701F9732221}" styleName="Visme - Light">
    <a:wholeTbl>
      <a:tcTxStyle>
        <a:fontRef idx="minor">
          <a:srgbClr val="818181"/>
        </a:fontRef>
        <a:srgbClr val="818181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DAE4EA"/>
          </a:solidFill>
        </a:fill>
      </a:tcStyle>
    </a:wholeTbl>
    <a:firstRow>
      <a:tcTxStyle b="on">
        <a:fontRef idx="minor">
          <a:srgbClr val="818181"/>
        </a:fontRef>
        <a:srgbClr val="818181"/>
      </a:tcTxStyle>
      <a:tcStyle>
        <a:tcBdr/>
      </a:tcStyle>
    </a:firstRow>
  </a:tblStyle>
  <a:tblStyle styleId="{D801C701-60A8-4CDB-9F91-86469C498BE4}" styleName="Visme - Dark with blue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717274"/>
          </a:solidFill>
        </a:fill>
      </a:tcStyle>
    </a:wholeTbl>
    <a:firstRow>
      <a:tcTxStyle b="on">
        <a:fontRef idx="minor">
          <a:srgbClr val="FFFFFF"/>
        </a:fontRef>
        <a:srgbClr val="FFFFFF"/>
      </a:tcTxStyle>
      <a:tcStyle>
        <a:tcBdr/>
        <a:fill>
          <a:solidFill>
            <a:srgbClr val="40A0F7"/>
          </a:solidFill>
        </a:fill>
      </a:tcStyle>
    </a:firstRow>
  </a:tblStyle>
  <a:tblStyle styleId="{CB79AEA9-4FA3-4525-A49E-7F1D2E6B107D}" styleName="Visme - Blue with Navy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3498DB"/>
          </a:solidFill>
        </a:fill>
      </a:tcStyle>
    </a:wholeTbl>
    <a:firstRow>
      <a:tcStyle>
        <a:tcBdr/>
        <a:fill>
          <a:solidFill>
            <a:srgbClr val="343F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100" d="100"/>
          <a:sy n="100" d="100"/>
        </p:scale>
        <p:origin x="4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429A-90FE-4F33-893D-5F2AADB556A3}" type="datetimeFigureOut">
              <a:rPr lang="en-US"/>
              <a:t>1/31/2022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7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en-US" smtClean="0"/>
              <a:t>1/31/2022</a:t>
            </a:fld>
            <a:endParaRPr/>
          </a:p>
        </p:txBody>
      </p:sp>
      <p:sp>
        <p:nvSpPr>
          <p:cNvPr id="5" name="Bottom colontit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1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4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0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2436-246E-C341-8F9A-0B4F34C07184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3BEZyUIJ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"/>
          <p:cNvSpPr/>
          <p:nvPr/>
        </p:nvSpPr>
        <p:spPr>
          <a:xfrm>
            <a:off x="1132619" y="2705100"/>
            <a:ext cx="6984930" cy="10953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7200" b="1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Project Churn</a:t>
            </a:r>
          </a:p>
        </p:txBody>
      </p:sp>
      <p:pic>
        <p:nvPicPr>
          <p:cNvPr id="3" name="Polygon-1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132619" y="923925"/>
            <a:ext cx="573517" cy="526138"/>
          </a:xfrm>
          <a:prstGeom prst="rect">
            <a:avLst/>
          </a:prstGeom>
        </p:spPr>
      </p:pic>
      <p:sp>
        <p:nvSpPr>
          <p:cNvPr id="4" name="Body text copy 2"/>
          <p:cNvSpPr/>
          <p:nvPr/>
        </p:nvSpPr>
        <p:spPr>
          <a:xfrm>
            <a:off x="1793293" y="1042214"/>
            <a:ext cx="2146142" cy="25146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165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Group D</a:t>
            </a:r>
          </a:p>
        </p:txBody>
      </p:sp>
      <p:sp>
        <p:nvSpPr>
          <p:cNvPr id="5" name="Rectangle Container"/>
          <p:cNvSpPr/>
          <p:nvPr/>
        </p:nvSpPr>
        <p:spPr>
          <a:xfrm rot="-2700000">
            <a:off x="7756009" y="874990"/>
            <a:ext cx="2476500" cy="952500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6" name="Rectangle Container copy 1"/>
          <p:cNvSpPr/>
          <p:nvPr/>
        </p:nvSpPr>
        <p:spPr>
          <a:xfrm rot="-2700000">
            <a:off x="7759747" y="-111641"/>
            <a:ext cx="2476500" cy="952500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7" name="Rectangle Container copy 1"/>
          <p:cNvSpPr/>
          <p:nvPr/>
        </p:nvSpPr>
        <p:spPr>
          <a:xfrm rot="-2700000">
            <a:off x="9300587" y="3584509"/>
            <a:ext cx="4689197" cy="1803537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8" name="Rectangle Container"/>
          <p:cNvSpPr/>
          <p:nvPr/>
        </p:nvSpPr>
        <p:spPr>
          <a:xfrm rot="-2700000">
            <a:off x="8399605" y="6115050"/>
            <a:ext cx="4689197" cy="1803537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9" name="Body text copy 3"/>
          <p:cNvSpPr/>
          <p:nvPr/>
        </p:nvSpPr>
        <p:spPr>
          <a:xfrm>
            <a:off x="1134535" y="4095750"/>
            <a:ext cx="4898097" cy="2095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135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Renu Patel | Chirath LV | Aelrid Crasta | Eli Muse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Process Diagram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30"/>
          <p:cNvPicPr/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4512508" y="2057400"/>
            <a:ext cx="1990725" cy="1971675"/>
          </a:xfrm>
          <a:prstGeom prst="rect">
            <a:avLst/>
          </a:prstGeom>
        </p:spPr>
      </p:pic>
      <p:pic>
        <p:nvPicPr>
          <p:cNvPr id="3" name="Shape-30"/>
          <p:cNvPicPr/>
          <p:nvPr/>
        </p:nvPicPr>
        <p:blipFill rotWithShape="1">
          <a:blip r:embed="rId3"/>
          <a:stretch>
            <a:fillRect/>
          </a:stretch>
        </p:blipFill>
        <p:spPr>
          <a:xfrm rot="5400000" flipV="1">
            <a:off x="6541334" y="2066925"/>
            <a:ext cx="1990725" cy="1971675"/>
          </a:xfrm>
          <a:prstGeom prst="rect">
            <a:avLst/>
          </a:prstGeom>
        </p:spPr>
      </p:pic>
      <p:pic>
        <p:nvPicPr>
          <p:cNvPr id="4" name="Shape-30"/>
          <p:cNvPicPr/>
          <p:nvPr/>
        </p:nvPicPr>
        <p:blipFill rotWithShape="1">
          <a:blip r:embed="rId3"/>
          <a:stretch>
            <a:fillRect/>
          </a:stretch>
        </p:blipFill>
        <p:spPr>
          <a:xfrm rot="5400000" flipH="1">
            <a:off x="4512508" y="4110349"/>
            <a:ext cx="1990725" cy="1971675"/>
          </a:xfrm>
          <a:prstGeom prst="rect">
            <a:avLst/>
          </a:prstGeom>
        </p:spPr>
      </p:pic>
      <p:pic>
        <p:nvPicPr>
          <p:cNvPr id="5" name="Shape-30"/>
          <p:cNvPicPr/>
          <p:nvPr/>
        </p:nvPicPr>
        <p:blipFill rotWithShape="1">
          <a:blip r:embed="rId3"/>
          <a:stretch>
            <a:fillRect/>
          </a:stretch>
        </p:blipFill>
        <p:spPr>
          <a:xfrm rot="5400000" flipH="1" flipV="1">
            <a:off x="6546017" y="4114237"/>
            <a:ext cx="1990725" cy="1971675"/>
          </a:xfrm>
          <a:prstGeom prst="rect">
            <a:avLst/>
          </a:prstGeom>
        </p:spPr>
      </p:pic>
      <p:sp>
        <p:nvSpPr>
          <p:cNvPr id="6" name="Body text copy"/>
          <p:cNvSpPr/>
          <p:nvPr/>
        </p:nvSpPr>
        <p:spPr>
          <a:xfrm>
            <a:off x="4741108" y="2358535"/>
            <a:ext cx="1485900" cy="5334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8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1</a:t>
            </a:r>
          </a:p>
        </p:txBody>
      </p:sp>
      <p:sp>
        <p:nvSpPr>
          <p:cNvPr id="7" name="Body text copy"/>
          <p:cNvSpPr/>
          <p:nvPr/>
        </p:nvSpPr>
        <p:spPr>
          <a:xfrm>
            <a:off x="6769933" y="2368060"/>
            <a:ext cx="1485900" cy="5334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8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 2</a:t>
            </a:r>
          </a:p>
        </p:txBody>
      </p:sp>
      <p:sp>
        <p:nvSpPr>
          <p:cNvPr id="8" name="Body text copy"/>
          <p:cNvSpPr/>
          <p:nvPr/>
        </p:nvSpPr>
        <p:spPr>
          <a:xfrm>
            <a:off x="4744773" y="4501660"/>
            <a:ext cx="1485900" cy="5334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8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 3</a:t>
            </a:r>
          </a:p>
        </p:txBody>
      </p:sp>
      <p:sp>
        <p:nvSpPr>
          <p:cNvPr id="9" name="Body text copy"/>
          <p:cNvSpPr/>
          <p:nvPr/>
        </p:nvSpPr>
        <p:spPr>
          <a:xfrm>
            <a:off x="6769934" y="4505325"/>
            <a:ext cx="1485900" cy="5334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8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 4</a:t>
            </a:r>
          </a:p>
        </p:txBody>
      </p:sp>
      <p:sp>
        <p:nvSpPr>
          <p:cNvPr id="10" name="Body text copy copy 3"/>
          <p:cNvSpPr/>
          <p:nvPr/>
        </p:nvSpPr>
        <p:spPr>
          <a:xfrm>
            <a:off x="971761" y="800100"/>
            <a:ext cx="11067628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875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Findings</a:t>
            </a:r>
          </a:p>
        </p:txBody>
      </p:sp>
      <p:sp>
        <p:nvSpPr>
          <p:cNvPr id="11" name="Body text copy"/>
          <p:cNvSpPr/>
          <p:nvPr/>
        </p:nvSpPr>
        <p:spPr>
          <a:xfrm>
            <a:off x="8763204" y="2852738"/>
            <a:ext cx="2717935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275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XGBoost at 81% accuracy outperformed other models.</a:t>
            </a:r>
          </a:p>
        </p:txBody>
      </p:sp>
      <p:sp>
        <p:nvSpPr>
          <p:cNvPr id="12" name="Body text copy copy 2"/>
          <p:cNvSpPr/>
          <p:nvPr/>
        </p:nvSpPr>
        <p:spPr>
          <a:xfrm>
            <a:off x="8763204" y="2528888"/>
            <a:ext cx="2717935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Model selection</a:t>
            </a:r>
          </a:p>
        </p:txBody>
      </p:sp>
      <p:sp>
        <p:nvSpPr>
          <p:cNvPr id="13" name="Body text copy"/>
          <p:cNvSpPr/>
          <p:nvPr/>
        </p:nvSpPr>
        <p:spPr>
          <a:xfrm>
            <a:off x="8763204" y="4924425"/>
            <a:ext cx="2717935" cy="9048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275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For cross platform compatibility a RESTful API was created for</a:t>
            </a:r>
          </a:p>
          <a:p>
            <a:pPr algn="l" hangingPunct="0">
              <a:lnSpc>
                <a:spcPct val="116667"/>
              </a:lnSpc>
            </a:pPr>
            <a:r>
              <a:rPr sz="1275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deployment in AWS.</a:t>
            </a:r>
          </a:p>
          <a:p>
            <a:pPr algn="l" hangingPunct="0">
              <a:lnSpc>
                <a:spcPct val="116667"/>
              </a:lnSpc>
            </a:pPr>
            <a:endParaRPr sz="1275">
              <a:solidFill>
                <a:srgbClr val="012264"/>
              </a:solidFill>
              <a:latin typeface="Montserrat"/>
              <a:ea typeface="+mn-ea"/>
              <a:cs typeface="Montserrat"/>
            </a:endParaRPr>
          </a:p>
        </p:txBody>
      </p:sp>
      <p:sp>
        <p:nvSpPr>
          <p:cNvPr id="14" name="Body text copy copy 2"/>
          <p:cNvSpPr/>
          <p:nvPr/>
        </p:nvSpPr>
        <p:spPr>
          <a:xfrm>
            <a:off x="8763204" y="4600575"/>
            <a:ext cx="2717935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Deployment</a:t>
            </a:r>
          </a:p>
        </p:txBody>
      </p:sp>
      <p:sp>
        <p:nvSpPr>
          <p:cNvPr id="15" name="Body text copy"/>
          <p:cNvSpPr/>
          <p:nvPr/>
        </p:nvSpPr>
        <p:spPr>
          <a:xfrm>
            <a:off x="1514679" y="2852738"/>
            <a:ext cx="2717935" cy="6762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16667"/>
              </a:lnSpc>
            </a:pPr>
            <a:r>
              <a:rPr sz="1275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Tenure, monthly charges and number of dependents were top indicators of cancellation risk</a:t>
            </a:r>
            <a:r>
              <a:rPr lang="en-AU" sz="1275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.</a:t>
            </a:r>
            <a:r>
              <a:rPr sz="1275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 </a:t>
            </a:r>
          </a:p>
        </p:txBody>
      </p:sp>
      <p:sp>
        <p:nvSpPr>
          <p:cNvPr id="16" name="Body text copy copy 2"/>
          <p:cNvSpPr/>
          <p:nvPr/>
        </p:nvSpPr>
        <p:spPr>
          <a:xfrm>
            <a:off x="1514679" y="2528888"/>
            <a:ext cx="2717935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Feature Importance</a:t>
            </a:r>
          </a:p>
        </p:txBody>
      </p:sp>
      <p:sp>
        <p:nvSpPr>
          <p:cNvPr id="17" name="Body text copy"/>
          <p:cNvSpPr/>
          <p:nvPr/>
        </p:nvSpPr>
        <p:spPr>
          <a:xfrm>
            <a:off x="1514679" y="4924425"/>
            <a:ext cx="2717935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16667"/>
              </a:lnSpc>
            </a:pPr>
            <a:r>
              <a:rPr sz="1275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Hyper-parameter tuning increased model performance</a:t>
            </a:r>
            <a:r>
              <a:rPr lang="en-AU" sz="1275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.</a:t>
            </a:r>
            <a:endParaRPr sz="1275" dirty="0">
              <a:solidFill>
                <a:srgbClr val="012264"/>
              </a:solidFill>
              <a:latin typeface="Montserrat"/>
              <a:ea typeface="+mn-ea"/>
              <a:cs typeface="Montserrat"/>
            </a:endParaRPr>
          </a:p>
        </p:txBody>
      </p:sp>
      <p:sp>
        <p:nvSpPr>
          <p:cNvPr id="18" name="Body text copy copy 2"/>
          <p:cNvSpPr/>
          <p:nvPr/>
        </p:nvSpPr>
        <p:spPr>
          <a:xfrm>
            <a:off x="1514679" y="4600575"/>
            <a:ext cx="2717935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Optimisation</a:t>
            </a:r>
          </a:p>
        </p:txBody>
      </p:sp>
      <p:sp>
        <p:nvSpPr>
          <p:cNvPr id="19" name="Rectangle Container"/>
          <p:cNvSpPr/>
          <p:nvPr/>
        </p:nvSpPr>
        <p:spPr>
          <a:xfrm rot="2700000">
            <a:off x="11253371" y="6546423"/>
            <a:ext cx="2052573" cy="789451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20" name="Rectangle Container copy 1"/>
          <p:cNvSpPr/>
          <p:nvPr/>
        </p:nvSpPr>
        <p:spPr>
          <a:xfrm rot="2700000">
            <a:off x="12071110" y="6549521"/>
            <a:ext cx="2052573" cy="789451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pic>
        <p:nvPicPr>
          <p:cNvPr id="21" name="suitcase outlin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094030" y="4914900"/>
            <a:ext cx="845857" cy="845857"/>
          </a:xfrm>
          <a:prstGeom prst="rect">
            <a:avLst/>
          </a:prstGeom>
        </p:spPr>
      </p:pic>
      <p:pic>
        <p:nvPicPr>
          <p:cNvPr id="22" name="bulb out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072757" y="4914900"/>
            <a:ext cx="845857" cy="845857"/>
          </a:xfrm>
          <a:prstGeom prst="rect">
            <a:avLst/>
          </a:prstGeom>
        </p:spPr>
      </p:pic>
      <p:pic>
        <p:nvPicPr>
          <p:cNvPr id="23" name="magnifier zoom search out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067415" y="2819400"/>
            <a:ext cx="845857" cy="845857"/>
          </a:xfrm>
          <a:prstGeom prst="rect">
            <a:avLst/>
          </a:prstGeom>
        </p:spPr>
      </p:pic>
      <p:pic>
        <p:nvPicPr>
          <p:cNvPr id="24" name="puzzle outlin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103527" y="2819400"/>
            <a:ext cx="845857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67FE"/>
        </a:solidFill>
        <a:effectLst/>
      </p:bgPr>
    </p:bg>
    <p:spTree>
      <p:nvGrpSpPr>
        <p:cNvPr id="1" name="Timeline Story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1071604" y="3390900"/>
            <a:ext cx="1194197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0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1</a:t>
            </a:r>
          </a:p>
        </p:txBody>
      </p:sp>
      <p:pic>
        <p:nvPicPr>
          <p:cNvPr id="3" name="Line copy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613164" y="4186238"/>
            <a:ext cx="247650" cy="723900"/>
          </a:xfrm>
          <a:prstGeom prst="rect">
            <a:avLst/>
          </a:prstGeom>
        </p:spPr>
      </p:pic>
      <p:pic>
        <p:nvPicPr>
          <p:cNvPr id="4" name="Line copy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223371" y="4186238"/>
            <a:ext cx="247650" cy="723900"/>
          </a:xfrm>
          <a:prstGeom prst="rect">
            <a:avLst/>
          </a:prstGeom>
        </p:spPr>
      </p:pic>
      <p:pic>
        <p:nvPicPr>
          <p:cNvPr id="5" name="Line copy 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0833578" y="4186238"/>
            <a:ext cx="247650" cy="723900"/>
          </a:xfrm>
          <a:prstGeom prst="rect">
            <a:avLst/>
          </a:prstGeom>
        </p:spPr>
      </p:pic>
      <p:pic>
        <p:nvPicPr>
          <p:cNvPr id="6" name="Line copy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528474" y="3338513"/>
            <a:ext cx="247650" cy="809625"/>
          </a:xfrm>
          <a:prstGeom prst="rect">
            <a:avLst/>
          </a:prstGeom>
        </p:spPr>
      </p:pic>
      <p:pic>
        <p:nvPicPr>
          <p:cNvPr id="7" name="Line copy 3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918267" y="3350895"/>
            <a:ext cx="247650" cy="797243"/>
          </a:xfrm>
          <a:prstGeom prst="rect">
            <a:avLst/>
          </a:prstGeom>
        </p:spPr>
      </p:pic>
      <p:pic>
        <p:nvPicPr>
          <p:cNvPr id="8" name="Line copy 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671349" y="4043363"/>
            <a:ext cx="2266950" cy="247650"/>
          </a:xfrm>
          <a:prstGeom prst="rect">
            <a:avLst/>
          </a:prstGeom>
        </p:spPr>
      </p:pic>
      <p:pic>
        <p:nvPicPr>
          <p:cNvPr id="9" name="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366246" y="4043363"/>
            <a:ext cx="2266950" cy="247650"/>
          </a:xfrm>
          <a:prstGeom prst="rect">
            <a:avLst/>
          </a:prstGeom>
        </p:spPr>
      </p:pic>
      <p:pic>
        <p:nvPicPr>
          <p:cNvPr id="10" name="Line copy 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4061142" y="4043363"/>
            <a:ext cx="2266950" cy="247650"/>
          </a:xfrm>
          <a:prstGeom prst="rect">
            <a:avLst/>
          </a:prstGeom>
        </p:spPr>
      </p:pic>
      <p:pic>
        <p:nvPicPr>
          <p:cNvPr id="11" name="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1756039" y="4043363"/>
            <a:ext cx="2266950" cy="247650"/>
          </a:xfrm>
          <a:prstGeom prst="rect">
            <a:avLst/>
          </a:prstGeom>
        </p:spPr>
      </p:pic>
      <p:sp>
        <p:nvSpPr>
          <p:cNvPr id="12" name="Body text copy copy 5"/>
          <p:cNvSpPr/>
          <p:nvPr/>
        </p:nvSpPr>
        <p:spPr>
          <a:xfrm>
            <a:off x="9855518" y="4838700"/>
            <a:ext cx="2072504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lang="en-US" sz="1350" dirty="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Optimize UI</a:t>
            </a:r>
            <a:endParaRPr sz="1350" dirty="0">
              <a:solidFill>
                <a:srgbClr val="FFFFFF"/>
              </a:solidFill>
              <a:latin typeface="Montserrat"/>
              <a:ea typeface="+mn-ea"/>
              <a:cs typeface="Montserrat"/>
            </a:endParaRPr>
          </a:p>
        </p:txBody>
      </p:sp>
      <p:sp>
        <p:nvSpPr>
          <p:cNvPr id="13" name="Circle Container"/>
          <p:cNvSpPr/>
          <p:nvPr/>
        </p:nvSpPr>
        <p:spPr>
          <a:xfrm>
            <a:off x="1522676" y="3952875"/>
            <a:ext cx="285750" cy="285750"/>
          </a:xfrm>
          <a:prstGeom prst="ellipse">
            <a:avLst/>
          </a:prstGeom>
          <a:solidFill>
            <a:srgbClr val="012264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14" name="Circle Container copy 1"/>
          <p:cNvSpPr/>
          <p:nvPr/>
        </p:nvSpPr>
        <p:spPr>
          <a:xfrm>
            <a:off x="3827780" y="3952875"/>
            <a:ext cx="285750" cy="285750"/>
          </a:xfrm>
          <a:prstGeom prst="ellipse">
            <a:avLst/>
          </a:prstGeom>
          <a:solidFill>
            <a:srgbClr val="012264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15" name="Circle Container copy 2"/>
          <p:cNvSpPr/>
          <p:nvPr/>
        </p:nvSpPr>
        <p:spPr>
          <a:xfrm>
            <a:off x="6132883" y="3952875"/>
            <a:ext cx="285750" cy="285750"/>
          </a:xfrm>
          <a:prstGeom prst="ellipse">
            <a:avLst/>
          </a:prstGeom>
          <a:solidFill>
            <a:srgbClr val="012264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16" name="Circle Container copy 3"/>
          <p:cNvSpPr/>
          <p:nvPr/>
        </p:nvSpPr>
        <p:spPr>
          <a:xfrm>
            <a:off x="8437987" y="3952875"/>
            <a:ext cx="285750" cy="285750"/>
          </a:xfrm>
          <a:prstGeom prst="ellipse">
            <a:avLst/>
          </a:prstGeom>
          <a:solidFill>
            <a:srgbClr val="012264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17" name="Circle Container copy 4"/>
          <p:cNvSpPr/>
          <p:nvPr/>
        </p:nvSpPr>
        <p:spPr>
          <a:xfrm>
            <a:off x="10743090" y="3952875"/>
            <a:ext cx="285750" cy="285750"/>
          </a:xfrm>
          <a:prstGeom prst="ellipse">
            <a:avLst/>
          </a:prstGeom>
          <a:solidFill>
            <a:srgbClr val="012264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18" name="Body text copy copy 6"/>
          <p:cNvSpPr/>
          <p:nvPr/>
        </p:nvSpPr>
        <p:spPr>
          <a:xfrm>
            <a:off x="3379188" y="4348163"/>
            <a:ext cx="1194197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0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2</a:t>
            </a:r>
          </a:p>
        </p:txBody>
      </p:sp>
      <p:sp>
        <p:nvSpPr>
          <p:cNvPr id="19" name="Body text copy"/>
          <p:cNvSpPr/>
          <p:nvPr/>
        </p:nvSpPr>
        <p:spPr>
          <a:xfrm>
            <a:off x="5671045" y="3390900"/>
            <a:ext cx="1194197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0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3</a:t>
            </a:r>
          </a:p>
        </p:txBody>
      </p:sp>
      <p:sp>
        <p:nvSpPr>
          <p:cNvPr id="20" name="Body text copy copy 6"/>
          <p:cNvSpPr/>
          <p:nvPr/>
        </p:nvSpPr>
        <p:spPr>
          <a:xfrm>
            <a:off x="7991906" y="4348163"/>
            <a:ext cx="1194197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0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4</a:t>
            </a:r>
          </a:p>
        </p:txBody>
      </p:sp>
      <p:sp>
        <p:nvSpPr>
          <p:cNvPr id="21" name="Body text copy copy 7"/>
          <p:cNvSpPr/>
          <p:nvPr/>
        </p:nvSpPr>
        <p:spPr>
          <a:xfrm>
            <a:off x="10297347" y="3390900"/>
            <a:ext cx="1194197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0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5</a:t>
            </a:r>
          </a:p>
        </p:txBody>
      </p:sp>
      <p:sp>
        <p:nvSpPr>
          <p:cNvPr id="22" name="Body text copy copy 8"/>
          <p:cNvSpPr/>
          <p:nvPr/>
        </p:nvSpPr>
        <p:spPr>
          <a:xfrm>
            <a:off x="971761" y="800100"/>
            <a:ext cx="11067628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875" b="1" dirty="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Future Development</a:t>
            </a:r>
          </a:p>
        </p:txBody>
      </p:sp>
      <p:pic>
        <p:nvPicPr>
          <p:cNvPr id="23" name="circl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193064" y="2390775"/>
            <a:ext cx="990600" cy="990600"/>
          </a:xfrm>
          <a:prstGeom prst="rect">
            <a:avLst/>
          </a:prstGeom>
        </p:spPr>
      </p:pic>
      <p:sp>
        <p:nvSpPr>
          <p:cNvPr id="24" name="Body text copy copy 9"/>
          <p:cNvSpPr/>
          <p:nvPr/>
        </p:nvSpPr>
        <p:spPr>
          <a:xfrm>
            <a:off x="5244876" y="4838700"/>
            <a:ext cx="2072504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 dirty="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Increase systems capacity</a:t>
            </a:r>
          </a:p>
        </p:txBody>
      </p:sp>
      <p:sp>
        <p:nvSpPr>
          <p:cNvPr id="25" name="Body text copy copy 10"/>
          <p:cNvSpPr/>
          <p:nvPr/>
        </p:nvSpPr>
        <p:spPr>
          <a:xfrm>
            <a:off x="633533" y="4838700"/>
            <a:ext cx="2072504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Integration to other product suite</a:t>
            </a:r>
          </a:p>
        </p:txBody>
      </p:sp>
      <p:sp>
        <p:nvSpPr>
          <p:cNvPr id="26" name="Body text copy copy 9"/>
          <p:cNvSpPr/>
          <p:nvPr/>
        </p:nvSpPr>
        <p:spPr>
          <a:xfrm>
            <a:off x="7553284" y="2543175"/>
            <a:ext cx="2072504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lang="en-US" sz="1350" dirty="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Increased Dashboard Capability</a:t>
            </a:r>
            <a:endParaRPr sz="1350" dirty="0">
              <a:solidFill>
                <a:srgbClr val="FFFFFF"/>
              </a:solidFill>
              <a:latin typeface="Montserrat"/>
              <a:ea typeface="+mn-ea"/>
              <a:cs typeface="Montserrat"/>
            </a:endParaRPr>
          </a:p>
        </p:txBody>
      </p:sp>
      <p:sp>
        <p:nvSpPr>
          <p:cNvPr id="27" name="Body text copy copy 10"/>
          <p:cNvSpPr/>
          <p:nvPr/>
        </p:nvSpPr>
        <p:spPr>
          <a:xfrm>
            <a:off x="2943831" y="2543175"/>
            <a:ext cx="2072504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lang="en-US" sz="1350" dirty="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High availability</a:t>
            </a:r>
            <a:endParaRPr sz="1350" dirty="0">
              <a:solidFill>
                <a:srgbClr val="FFFFFF"/>
              </a:solidFill>
              <a:latin typeface="Montserrat"/>
              <a:ea typeface="+mn-ea"/>
              <a:cs typeface="Montserrat"/>
            </a:endParaRPr>
          </a:p>
        </p:txBody>
      </p:sp>
      <p:pic>
        <p:nvPicPr>
          <p:cNvPr id="28" name="circle copy 1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3505353" y="4857750"/>
            <a:ext cx="990600" cy="990600"/>
          </a:xfrm>
          <a:prstGeom prst="rect">
            <a:avLst/>
          </a:prstGeom>
        </p:spPr>
      </p:pic>
      <p:pic>
        <p:nvPicPr>
          <p:cNvPr id="29" name="circle copy 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107130" y="4857750"/>
            <a:ext cx="990600" cy="990600"/>
          </a:xfrm>
          <a:prstGeom prst="rect">
            <a:avLst/>
          </a:prstGeom>
        </p:spPr>
      </p:pic>
      <p:pic>
        <p:nvPicPr>
          <p:cNvPr id="30" name="circle copy 3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796905" y="2390775"/>
            <a:ext cx="990600" cy="990600"/>
          </a:xfrm>
          <a:prstGeom prst="rect">
            <a:avLst/>
          </a:prstGeom>
        </p:spPr>
      </p:pic>
      <p:pic>
        <p:nvPicPr>
          <p:cNvPr id="31" name="circle copy 4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0415726" y="2390775"/>
            <a:ext cx="990600" cy="990600"/>
          </a:xfrm>
          <a:prstGeom prst="rect">
            <a:avLst/>
          </a:prstGeom>
        </p:spPr>
      </p:pic>
      <p:pic>
        <p:nvPicPr>
          <p:cNvPr id="32" name="bulb outline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319453" y="2543175"/>
            <a:ext cx="701421" cy="701421"/>
          </a:xfrm>
          <a:prstGeom prst="rect">
            <a:avLst/>
          </a:prstGeom>
        </p:spPr>
      </p:pic>
      <p:pic>
        <p:nvPicPr>
          <p:cNvPr id="33" name="documents outline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3653378" y="5000625"/>
            <a:ext cx="657733" cy="657733"/>
          </a:xfrm>
          <a:prstGeom prst="rect">
            <a:avLst/>
          </a:prstGeom>
        </p:spPr>
      </p:pic>
      <p:pic>
        <p:nvPicPr>
          <p:cNvPr id="34" name="rocket space outline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5938548" y="2543175"/>
            <a:ext cx="664944" cy="664944"/>
          </a:xfrm>
          <a:prstGeom prst="rect">
            <a:avLst/>
          </a:prstGeom>
        </p:spPr>
      </p:pic>
      <p:pic>
        <p:nvPicPr>
          <p:cNvPr id="35" name="WebOutline65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8295642" y="5046262"/>
            <a:ext cx="613576" cy="613576"/>
          </a:xfrm>
          <a:prstGeom prst="rect">
            <a:avLst/>
          </a:prstGeom>
        </p:spPr>
      </p:pic>
      <p:pic>
        <p:nvPicPr>
          <p:cNvPr id="36" name="Interface131-O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10550830" y="2619375"/>
            <a:ext cx="734830" cy="5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dy text copy copy 3"/>
          <p:cNvSpPr/>
          <p:nvPr/>
        </p:nvSpPr>
        <p:spPr>
          <a:xfrm>
            <a:off x="752475" y="114300"/>
            <a:ext cx="11067628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875" b="1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App Demo</a:t>
            </a:r>
          </a:p>
        </p:txBody>
      </p:sp>
      <p:sp>
        <p:nvSpPr>
          <p:cNvPr id="4" name="Rectangle Container"/>
          <p:cNvSpPr/>
          <p:nvPr/>
        </p:nvSpPr>
        <p:spPr>
          <a:xfrm rot="2700000">
            <a:off x="-943150" y="-97023"/>
            <a:ext cx="2052573" cy="789451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5" name="Rectangle Container copy 1"/>
          <p:cNvSpPr/>
          <p:nvPr/>
        </p:nvSpPr>
        <p:spPr>
          <a:xfrm rot="2700000">
            <a:off x="-125411" y="-93925"/>
            <a:ext cx="2052573" cy="789451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6" name="Rectangle Container"/>
          <p:cNvSpPr/>
          <p:nvPr/>
        </p:nvSpPr>
        <p:spPr>
          <a:xfrm rot="8100000">
            <a:off x="11525919" y="-799618"/>
            <a:ext cx="2052573" cy="789451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7" name="Rectangle Container copy 1"/>
          <p:cNvSpPr/>
          <p:nvPr/>
        </p:nvSpPr>
        <p:spPr>
          <a:xfrm rot="8100000">
            <a:off x="11522821" y="18121"/>
            <a:ext cx="2052573" cy="789451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pic>
        <p:nvPicPr>
          <p:cNvPr id="8" name="Churn App Demo">
            <a:hlinkClick r:id="" action="ppaction://media"/>
            <a:extLst>
              <a:ext uri="{FF2B5EF4-FFF2-40B4-BE49-F238E27FC236}">
                <a16:creationId xmlns:a16="http://schemas.microsoft.com/office/drawing/2014/main" id="{4A2AC0D7-62A8-48B0-B777-CC1F1674A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0875" y="1490240"/>
            <a:ext cx="11067628" cy="5429835"/>
          </a:xfrm>
          <a:prstGeom prst="rect">
            <a:avLst/>
          </a:prstGeom>
          <a:ln w="19050">
            <a:solidFill>
              <a:srgbClr val="3A4B6C"/>
            </a:solidFill>
          </a:ln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67FE"/>
        </a:solidFill>
        <a:effectLst/>
      </p:bgPr>
    </p:bg>
    <p:spTree>
      <p:nvGrpSpPr>
        <p:cNvPr id="1" name="Contact Us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Container"/>
          <p:cNvSpPr/>
          <p:nvPr/>
        </p:nvSpPr>
        <p:spPr>
          <a:xfrm rot="-2700000">
            <a:off x="11261209" y="970240"/>
            <a:ext cx="2476500" cy="952500"/>
          </a:xfrm>
          <a:prstGeom prst="roundRect">
            <a:avLst/>
          </a:prstGeom>
          <a:solidFill>
            <a:srgbClr val="FFFFFF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3" name="Rectangle Container copy 1"/>
          <p:cNvSpPr/>
          <p:nvPr/>
        </p:nvSpPr>
        <p:spPr>
          <a:xfrm rot="-2700000">
            <a:off x="11264947" y="-16391"/>
            <a:ext cx="2476500" cy="952500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4" name="Rectangle Container"/>
          <p:cNvSpPr/>
          <p:nvPr/>
        </p:nvSpPr>
        <p:spPr>
          <a:xfrm rot="-2700000">
            <a:off x="-763422" y="6389965"/>
            <a:ext cx="2476500" cy="952500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5" name="Rectangle Container copy 1"/>
          <p:cNvSpPr/>
          <p:nvPr/>
        </p:nvSpPr>
        <p:spPr>
          <a:xfrm rot="-2700000">
            <a:off x="-759684" y="5403334"/>
            <a:ext cx="2476500" cy="952500"/>
          </a:xfrm>
          <a:prstGeom prst="roundRect">
            <a:avLst/>
          </a:prstGeom>
          <a:solidFill>
            <a:srgbClr val="FFFFFF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6" name="Body text copy copy 1"/>
          <p:cNvSpPr/>
          <p:nvPr/>
        </p:nvSpPr>
        <p:spPr>
          <a:xfrm>
            <a:off x="3417138" y="2951268"/>
            <a:ext cx="6176874" cy="8191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54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Q &amp; A</a:t>
            </a:r>
          </a:p>
        </p:txBody>
      </p:sp>
      <p:pic>
        <p:nvPicPr>
          <p:cNvPr id="7" name="Polygon-1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629275" y="3924300"/>
            <a:ext cx="573517" cy="526138"/>
          </a:xfrm>
          <a:prstGeom prst="rect">
            <a:avLst/>
          </a:prstGeom>
        </p:spPr>
      </p:pic>
      <p:sp>
        <p:nvSpPr>
          <p:cNvPr id="8" name="Body text copy 2"/>
          <p:cNvSpPr/>
          <p:nvPr/>
        </p:nvSpPr>
        <p:spPr>
          <a:xfrm>
            <a:off x="6289949" y="4042589"/>
            <a:ext cx="2146142" cy="25146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165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GROUP D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67FE"/>
        </a:solidFill>
        <a:effectLst/>
      </p:bgPr>
    </p:bg>
    <p:spTree>
      <p:nvGrpSpPr>
        <p:cNvPr id="1" name="About Us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ristian Wiediger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505575" y="0"/>
            <a:ext cx="6534150" cy="7315200"/>
          </a:xfrm>
          <a:prstGeom prst="rect">
            <a:avLst/>
          </a:prstGeom>
        </p:spPr>
      </p:pic>
      <p:sp>
        <p:nvSpPr>
          <p:cNvPr id="3" name="Rectangle Container copy 1"/>
          <p:cNvSpPr/>
          <p:nvPr/>
        </p:nvSpPr>
        <p:spPr>
          <a:xfrm rot="-2700000">
            <a:off x="4611467" y="3584509"/>
            <a:ext cx="4689197" cy="1803537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4" name="Rectangle Container"/>
          <p:cNvSpPr/>
          <p:nvPr/>
        </p:nvSpPr>
        <p:spPr>
          <a:xfrm rot="-2700000">
            <a:off x="3710485" y="6115050"/>
            <a:ext cx="4689197" cy="1803537"/>
          </a:xfrm>
          <a:prstGeom prst="roundRect">
            <a:avLst/>
          </a:prstGeom>
          <a:solidFill>
            <a:srgbClr val="012264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5" name="Body text copy copy 3"/>
          <p:cNvSpPr/>
          <p:nvPr/>
        </p:nvSpPr>
        <p:spPr>
          <a:xfrm>
            <a:off x="1000125" y="1133475"/>
            <a:ext cx="4722283" cy="13716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450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Project Description</a:t>
            </a:r>
          </a:p>
        </p:txBody>
      </p:sp>
      <p:sp>
        <p:nvSpPr>
          <p:cNvPr id="6" name="Body text"/>
          <p:cNvSpPr/>
          <p:nvPr/>
        </p:nvSpPr>
        <p:spPr>
          <a:xfrm>
            <a:off x="1095375" y="2771775"/>
            <a:ext cx="3988308" cy="18002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This project has developed a web</a:t>
            </a:r>
          </a:p>
          <a:p>
            <a:pPr algn="l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based application that facilitates the processing of new customer data into a</a:t>
            </a:r>
          </a:p>
          <a:p>
            <a:pPr algn="l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pre-determined machine learning model to derive the churn -  retain value for the customer.</a:t>
            </a:r>
          </a:p>
          <a:p>
            <a:pPr algn="l" hangingPunct="0">
              <a:lnSpc>
                <a:spcPct val="125000"/>
              </a:lnSpc>
            </a:pPr>
            <a:endParaRPr sz="1350">
              <a:solidFill>
                <a:srgbClr val="FFFFFF"/>
              </a:solidFill>
              <a:latin typeface="Montserrat"/>
              <a:ea typeface="+mn-ea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What We Do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Container"/>
          <p:cNvSpPr/>
          <p:nvPr/>
        </p:nvSpPr>
        <p:spPr>
          <a:xfrm rot="-2700000">
            <a:off x="9984859" y="874990"/>
            <a:ext cx="2476500" cy="952500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3" name="Rectangle Container copy 1"/>
          <p:cNvSpPr/>
          <p:nvPr/>
        </p:nvSpPr>
        <p:spPr>
          <a:xfrm rot="-2700000">
            <a:off x="9988597" y="-111641"/>
            <a:ext cx="2476500" cy="952500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4" name="Rectangle Container copy 1"/>
          <p:cNvSpPr/>
          <p:nvPr/>
        </p:nvSpPr>
        <p:spPr>
          <a:xfrm rot="-2700000">
            <a:off x="9300587" y="3584509"/>
            <a:ext cx="4689197" cy="1803537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5" name="Body text copy copy 3"/>
          <p:cNvSpPr/>
          <p:nvPr/>
        </p:nvSpPr>
        <p:spPr>
          <a:xfrm>
            <a:off x="1095375" y="800100"/>
            <a:ext cx="6386830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4875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Assumptions</a:t>
            </a:r>
          </a:p>
        </p:txBody>
      </p:sp>
      <p:pic>
        <p:nvPicPr>
          <p:cNvPr id="6" name="Mateus Campos Felip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210425" y="1552575"/>
            <a:ext cx="4933951" cy="4933951"/>
          </a:xfrm>
          <a:prstGeom prst="rect">
            <a:avLst/>
          </a:prstGeom>
        </p:spPr>
      </p:pic>
      <p:sp>
        <p:nvSpPr>
          <p:cNvPr id="7" name="Rectangle Container"/>
          <p:cNvSpPr/>
          <p:nvPr/>
        </p:nvSpPr>
        <p:spPr>
          <a:xfrm rot="-2700000">
            <a:off x="8399605" y="6115050"/>
            <a:ext cx="4689197" cy="1803537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pic>
        <p:nvPicPr>
          <p:cNvPr id="8" name="circl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096822" y="2095500"/>
            <a:ext cx="1160603" cy="1160603"/>
          </a:xfrm>
          <a:prstGeom prst="rect">
            <a:avLst/>
          </a:prstGeom>
        </p:spPr>
      </p:pic>
      <p:sp>
        <p:nvSpPr>
          <p:cNvPr id="9" name="Body text copy"/>
          <p:cNvSpPr/>
          <p:nvPr/>
        </p:nvSpPr>
        <p:spPr>
          <a:xfrm>
            <a:off x="2404684" y="2495550"/>
            <a:ext cx="4454879" cy="2286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275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Data provided reflects historical data.</a:t>
            </a:r>
          </a:p>
        </p:txBody>
      </p:sp>
      <p:sp>
        <p:nvSpPr>
          <p:cNvPr id="10" name="Body text copy copy 2"/>
          <p:cNvSpPr/>
          <p:nvPr/>
        </p:nvSpPr>
        <p:spPr>
          <a:xfrm>
            <a:off x="2404684" y="2171700"/>
            <a:ext cx="2717935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Data</a:t>
            </a:r>
          </a:p>
        </p:txBody>
      </p:sp>
      <p:pic>
        <p:nvPicPr>
          <p:cNvPr id="11" name="circl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01206" y="3476625"/>
            <a:ext cx="1160603" cy="1160603"/>
          </a:xfrm>
          <a:prstGeom prst="rect">
            <a:avLst/>
          </a:prstGeom>
        </p:spPr>
      </p:pic>
      <p:sp>
        <p:nvSpPr>
          <p:cNvPr id="12" name="Body text copy"/>
          <p:cNvSpPr/>
          <p:nvPr/>
        </p:nvSpPr>
        <p:spPr>
          <a:xfrm>
            <a:off x="2404682" y="3886200"/>
            <a:ext cx="4454879" cy="2286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275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Historical data is correct.</a:t>
            </a:r>
          </a:p>
        </p:txBody>
      </p:sp>
      <p:sp>
        <p:nvSpPr>
          <p:cNvPr id="13" name="Body text copy copy 2"/>
          <p:cNvSpPr/>
          <p:nvPr/>
        </p:nvSpPr>
        <p:spPr>
          <a:xfrm>
            <a:off x="2404682" y="3562350"/>
            <a:ext cx="2717935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Accuracy</a:t>
            </a:r>
          </a:p>
        </p:txBody>
      </p:sp>
      <p:pic>
        <p:nvPicPr>
          <p:cNvPr id="14" name="circl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06629" y="4886325"/>
            <a:ext cx="1160603" cy="1160603"/>
          </a:xfrm>
          <a:prstGeom prst="rect">
            <a:avLst/>
          </a:prstGeom>
        </p:spPr>
      </p:pic>
      <p:sp>
        <p:nvSpPr>
          <p:cNvPr id="15" name="Body text copy"/>
          <p:cNvSpPr/>
          <p:nvPr/>
        </p:nvSpPr>
        <p:spPr>
          <a:xfrm>
            <a:off x="2404684" y="5276850"/>
            <a:ext cx="4454879" cy="2286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275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Model selected correctly predicts at risk customers.</a:t>
            </a:r>
          </a:p>
        </p:txBody>
      </p:sp>
      <p:sp>
        <p:nvSpPr>
          <p:cNvPr id="16" name="Body text copy copy 2"/>
          <p:cNvSpPr/>
          <p:nvPr/>
        </p:nvSpPr>
        <p:spPr>
          <a:xfrm>
            <a:off x="2404684" y="4953000"/>
            <a:ext cx="2717935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Model</a:t>
            </a:r>
          </a:p>
        </p:txBody>
      </p:sp>
      <p:pic>
        <p:nvPicPr>
          <p:cNvPr id="17" name="cloud upload out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258405" y="5048250"/>
            <a:ext cx="811319" cy="811319"/>
          </a:xfrm>
          <a:prstGeom prst="rect">
            <a:avLst/>
          </a:prstGeom>
        </p:spPr>
      </p:pic>
      <p:pic>
        <p:nvPicPr>
          <p:cNvPr id="18" name="globe out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1332337" y="2343150"/>
            <a:ext cx="663456" cy="663456"/>
          </a:xfrm>
          <a:prstGeom prst="rect">
            <a:avLst/>
          </a:prstGeom>
        </p:spPr>
      </p:pic>
      <p:pic>
        <p:nvPicPr>
          <p:cNvPr id="19" name="goal target outlin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114890" y="3486150"/>
            <a:ext cx="1023577" cy="10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Workflow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rcle"/>
          <p:cNvPicPr/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1271802" y="2600325"/>
            <a:ext cx="1971675" cy="1971675"/>
          </a:xfrm>
          <a:prstGeom prst="rect">
            <a:avLst/>
          </a:prstGeom>
        </p:spPr>
      </p:pic>
      <p:pic>
        <p:nvPicPr>
          <p:cNvPr id="3" name="circl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098837" y="2600325"/>
            <a:ext cx="1971675" cy="1971675"/>
          </a:xfrm>
          <a:prstGeom prst="rect">
            <a:avLst/>
          </a:prstGeom>
        </p:spPr>
      </p:pic>
      <p:pic>
        <p:nvPicPr>
          <p:cNvPr id="4" name="circl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925871" y="2600325"/>
            <a:ext cx="1971675" cy="1971675"/>
          </a:xfrm>
          <a:prstGeom prst="rect">
            <a:avLst/>
          </a:prstGeom>
        </p:spPr>
      </p:pic>
      <p:pic>
        <p:nvPicPr>
          <p:cNvPr id="5" name="circl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752906" y="2600325"/>
            <a:ext cx="1971675" cy="1971675"/>
          </a:xfrm>
          <a:prstGeom prst="rect">
            <a:avLst/>
          </a:prstGeom>
        </p:spPr>
      </p:pic>
      <p:sp>
        <p:nvSpPr>
          <p:cNvPr id="6" name="Body text copy copy 3"/>
          <p:cNvSpPr/>
          <p:nvPr/>
        </p:nvSpPr>
        <p:spPr>
          <a:xfrm>
            <a:off x="971761" y="800100"/>
            <a:ext cx="11067628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875" b="1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Methodology</a:t>
            </a:r>
          </a:p>
        </p:txBody>
      </p:sp>
      <p:sp>
        <p:nvSpPr>
          <p:cNvPr id="7" name="Rectangle Container"/>
          <p:cNvSpPr/>
          <p:nvPr/>
        </p:nvSpPr>
        <p:spPr>
          <a:xfrm rot="2700000">
            <a:off x="-847900" y="55377"/>
            <a:ext cx="2052573" cy="789451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8" name="Rectangle Container copy 1"/>
          <p:cNvSpPr/>
          <p:nvPr/>
        </p:nvSpPr>
        <p:spPr>
          <a:xfrm rot="2700000">
            <a:off x="-30161" y="58475"/>
            <a:ext cx="2052573" cy="789451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9" name="Body text copy copy 4"/>
          <p:cNvSpPr/>
          <p:nvPr/>
        </p:nvSpPr>
        <p:spPr>
          <a:xfrm>
            <a:off x="1046200" y="4743450"/>
            <a:ext cx="2381250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lang="en-AU" sz="1350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Identify dataset</a:t>
            </a:r>
            <a:endParaRPr sz="1350" dirty="0">
              <a:solidFill>
                <a:srgbClr val="012264"/>
              </a:solidFill>
              <a:latin typeface="Montserrat"/>
              <a:ea typeface="+mn-ea"/>
              <a:cs typeface="Montserrat"/>
            </a:endParaRPr>
          </a:p>
        </p:txBody>
      </p:sp>
      <p:sp>
        <p:nvSpPr>
          <p:cNvPr id="10" name="Body text copy copy 5"/>
          <p:cNvSpPr/>
          <p:nvPr/>
        </p:nvSpPr>
        <p:spPr>
          <a:xfrm>
            <a:off x="3872467" y="4743450"/>
            <a:ext cx="2381250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Data cleaning and preparation</a:t>
            </a:r>
          </a:p>
        </p:txBody>
      </p:sp>
      <p:sp>
        <p:nvSpPr>
          <p:cNvPr id="11" name="Body text copy copy 4"/>
          <p:cNvSpPr/>
          <p:nvPr/>
        </p:nvSpPr>
        <p:spPr>
          <a:xfrm>
            <a:off x="6698733" y="4743450"/>
            <a:ext cx="2381250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Analyze &amp; predict</a:t>
            </a:r>
          </a:p>
        </p:txBody>
      </p:sp>
      <p:sp>
        <p:nvSpPr>
          <p:cNvPr id="12" name="Body text copy copy 5"/>
          <p:cNvSpPr/>
          <p:nvPr/>
        </p:nvSpPr>
        <p:spPr>
          <a:xfrm>
            <a:off x="9525000" y="4743450"/>
            <a:ext cx="2381250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Build a front end interface</a:t>
            </a:r>
          </a:p>
        </p:txBody>
      </p:sp>
      <p:pic>
        <p:nvPicPr>
          <p:cNvPr id="13" name="2020_Arrows_1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371850" y="3288224"/>
            <a:ext cx="595878" cy="595878"/>
          </a:xfrm>
          <a:prstGeom prst="rect">
            <a:avLst/>
          </a:prstGeom>
        </p:spPr>
      </p:pic>
      <p:pic>
        <p:nvPicPr>
          <p:cNvPr id="14" name="2020_Arrows_18 copy 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196446" y="3288224"/>
            <a:ext cx="595878" cy="595878"/>
          </a:xfrm>
          <a:prstGeom prst="rect">
            <a:avLst/>
          </a:prstGeom>
        </p:spPr>
      </p:pic>
      <p:pic>
        <p:nvPicPr>
          <p:cNvPr id="15" name="2020_Arrows_18 copy 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9021042" y="3288224"/>
            <a:ext cx="595878" cy="595878"/>
          </a:xfrm>
          <a:prstGeom prst="rect">
            <a:avLst/>
          </a:prstGeom>
        </p:spPr>
      </p:pic>
      <p:pic>
        <p:nvPicPr>
          <p:cNvPr id="16" name="female and two males out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582691" y="3133725"/>
            <a:ext cx="975276" cy="975276"/>
          </a:xfrm>
          <a:prstGeom prst="rect">
            <a:avLst/>
          </a:prstGeom>
        </p:spPr>
      </p:pic>
      <p:pic>
        <p:nvPicPr>
          <p:cNvPr id="17" name="goal target out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385981" y="3083258"/>
            <a:ext cx="1023577" cy="1023577"/>
          </a:xfrm>
          <a:prstGeom prst="rect">
            <a:avLst/>
          </a:prstGeom>
        </p:spPr>
      </p:pic>
      <p:pic>
        <p:nvPicPr>
          <p:cNvPr id="18" name="cloud upload outline copy 1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838419" y="3114675"/>
            <a:ext cx="811319" cy="811319"/>
          </a:xfrm>
          <a:prstGeom prst="rect">
            <a:avLst/>
          </a:prstGeom>
        </p:spPr>
      </p:pic>
      <p:pic>
        <p:nvPicPr>
          <p:cNvPr id="19" name="magnifier zoom search outline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0303412" y="3143250"/>
            <a:ext cx="845857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Our App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Container copy 1"/>
          <p:cNvSpPr/>
          <p:nvPr/>
        </p:nvSpPr>
        <p:spPr>
          <a:xfrm rot="-2700000">
            <a:off x="2664250" y="2860609"/>
            <a:ext cx="4689197" cy="1803537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3" name="Rectangle Container"/>
          <p:cNvSpPr/>
          <p:nvPr/>
        </p:nvSpPr>
        <p:spPr>
          <a:xfrm rot="-2700000">
            <a:off x="1763268" y="5391150"/>
            <a:ext cx="4689197" cy="1803537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4" name="Body text copy copy 3"/>
          <p:cNvSpPr/>
          <p:nvPr/>
        </p:nvSpPr>
        <p:spPr>
          <a:xfrm>
            <a:off x="971761" y="800100"/>
            <a:ext cx="11067628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en-AU" sz="4875" b="1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App Features</a:t>
            </a:r>
            <a:endParaRPr sz="4875" b="1" dirty="0">
              <a:solidFill>
                <a:srgbClr val="012264"/>
              </a:solidFill>
              <a:latin typeface="Montserrat"/>
              <a:ea typeface="+mn-ea"/>
              <a:cs typeface="Montserrat"/>
            </a:endParaRPr>
          </a:p>
        </p:txBody>
      </p:sp>
      <p:pic>
        <p:nvPicPr>
          <p:cNvPr id="5" name="iPad">
            <a:hlinkClick r:id="rId3"/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88912" y="1697355"/>
            <a:ext cx="3757134" cy="5077208"/>
          </a:xfrm>
          <a:prstGeom prst="rect">
            <a:avLst/>
          </a:prstGeom>
        </p:spPr>
      </p:pic>
      <p:sp>
        <p:nvSpPr>
          <p:cNvPr id="6" name="Body text copy"/>
          <p:cNvSpPr/>
          <p:nvPr/>
        </p:nvSpPr>
        <p:spPr>
          <a:xfrm>
            <a:off x="7589849" y="2886075"/>
            <a:ext cx="3668396" cy="2286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275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User friendly front end.</a:t>
            </a:r>
          </a:p>
        </p:txBody>
      </p:sp>
      <p:sp>
        <p:nvSpPr>
          <p:cNvPr id="7" name="Body text copy copy 2"/>
          <p:cNvSpPr/>
          <p:nvPr/>
        </p:nvSpPr>
        <p:spPr>
          <a:xfrm>
            <a:off x="7589849" y="2562225"/>
            <a:ext cx="3648076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User interface</a:t>
            </a:r>
          </a:p>
        </p:txBody>
      </p:sp>
      <p:sp>
        <p:nvSpPr>
          <p:cNvPr id="8" name="Body text copy"/>
          <p:cNvSpPr/>
          <p:nvPr/>
        </p:nvSpPr>
        <p:spPr>
          <a:xfrm>
            <a:off x="7600950" y="4129088"/>
            <a:ext cx="3668396" cy="2286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275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Allows user to upload churn data for analysis</a:t>
            </a:r>
          </a:p>
        </p:txBody>
      </p:sp>
      <p:sp>
        <p:nvSpPr>
          <p:cNvPr id="9" name="Body text copy copy 2"/>
          <p:cNvSpPr/>
          <p:nvPr/>
        </p:nvSpPr>
        <p:spPr>
          <a:xfrm>
            <a:off x="7600950" y="3805238"/>
            <a:ext cx="3648076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Upload feature</a:t>
            </a:r>
          </a:p>
        </p:txBody>
      </p:sp>
      <p:sp>
        <p:nvSpPr>
          <p:cNvPr id="10" name="Body text copy"/>
          <p:cNvSpPr/>
          <p:nvPr/>
        </p:nvSpPr>
        <p:spPr>
          <a:xfrm>
            <a:off x="7599147" y="5562600"/>
            <a:ext cx="3668396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275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Extracts meaningful insights from uploaded data.</a:t>
            </a:r>
          </a:p>
        </p:txBody>
      </p:sp>
      <p:sp>
        <p:nvSpPr>
          <p:cNvPr id="11" name="Body text copy copy 2"/>
          <p:cNvSpPr/>
          <p:nvPr/>
        </p:nvSpPr>
        <p:spPr>
          <a:xfrm>
            <a:off x="7600484" y="5153025"/>
            <a:ext cx="3648076" cy="323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00" b="1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Dashboard with filtering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 copy 3"/>
          <p:cNvSpPr/>
          <p:nvPr/>
        </p:nvSpPr>
        <p:spPr>
          <a:xfrm>
            <a:off x="971761" y="800100"/>
            <a:ext cx="11067628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875" b="1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App Architecture</a:t>
            </a:r>
          </a:p>
        </p:txBody>
      </p:sp>
      <p:pic>
        <p:nvPicPr>
          <p:cNvPr id="3" name="Application Architectur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39791" y="1933575"/>
            <a:ext cx="12331568" cy="4736735"/>
          </a:xfrm>
          <a:prstGeom prst="rect">
            <a:avLst/>
          </a:prstGeom>
        </p:spPr>
      </p:pic>
      <p:sp>
        <p:nvSpPr>
          <p:cNvPr id="4" name="Rectangle Container"/>
          <p:cNvSpPr/>
          <p:nvPr/>
        </p:nvSpPr>
        <p:spPr>
          <a:xfrm rot="2700000">
            <a:off x="-847900" y="55377"/>
            <a:ext cx="2052573" cy="789451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5" name="Rectangle Container copy 1"/>
          <p:cNvSpPr/>
          <p:nvPr/>
        </p:nvSpPr>
        <p:spPr>
          <a:xfrm rot="2700000">
            <a:off x="-30161" y="58475"/>
            <a:ext cx="2052573" cy="789451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 copy 3"/>
          <p:cNvSpPr/>
          <p:nvPr/>
        </p:nvSpPr>
        <p:spPr>
          <a:xfrm>
            <a:off x="973733" y="381000"/>
            <a:ext cx="11067628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875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Process</a:t>
            </a:r>
          </a:p>
        </p:txBody>
      </p:sp>
      <p:pic>
        <p:nvPicPr>
          <p:cNvPr id="3" name="Blank diagram v0.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529721" y="1743075"/>
            <a:ext cx="9970625" cy="40635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27005" y="390525"/>
            <a:ext cx="5591175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875" b="1" dirty="0">
                <a:solidFill>
                  <a:srgbClr val="14213D"/>
                </a:solidFill>
                <a:latin typeface="Montserrat"/>
                <a:ea typeface="+mn-ea"/>
                <a:cs typeface="Montserrat"/>
              </a:rPr>
              <a:t>ML Process</a:t>
            </a:r>
          </a:p>
        </p:txBody>
      </p:sp>
      <p:sp>
        <p:nvSpPr>
          <p:cNvPr id="5" name="Rectangle Container"/>
          <p:cNvSpPr/>
          <p:nvPr/>
        </p:nvSpPr>
        <p:spPr>
          <a:xfrm rot="-2700000">
            <a:off x="-916679" y="7266265"/>
            <a:ext cx="2476500" cy="952500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6" name="Rectangle Container copy 1"/>
          <p:cNvSpPr/>
          <p:nvPr/>
        </p:nvSpPr>
        <p:spPr>
          <a:xfrm rot="-2700000">
            <a:off x="-912942" y="6279634"/>
            <a:ext cx="2476500" cy="952500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7" name="Rectangle Container"/>
          <p:cNvSpPr/>
          <p:nvPr/>
        </p:nvSpPr>
        <p:spPr>
          <a:xfrm rot="-2700000">
            <a:off x="11194534" y="684490"/>
            <a:ext cx="2476500" cy="952500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8" name="Rectangle Container copy 1"/>
          <p:cNvSpPr/>
          <p:nvPr/>
        </p:nvSpPr>
        <p:spPr>
          <a:xfrm rot="-2700000">
            <a:off x="11198272" y="-302141"/>
            <a:ext cx="2476500" cy="952500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CCC9-5B21-44BF-8B5C-459FAA48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145" y="425513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AU" sz="5400" b="1" dirty="0">
                <a:solidFill>
                  <a:srgbClr val="14213D"/>
                </a:solidFill>
                <a:latin typeface="Montserrat"/>
                <a:ea typeface="+mn-ea"/>
                <a:cs typeface="Montserrat"/>
              </a:rPr>
              <a:t>Model Output Summary</a:t>
            </a:r>
            <a:br>
              <a:rPr lang="en-AU" sz="4400" b="1" dirty="0">
                <a:solidFill>
                  <a:srgbClr val="14213D"/>
                </a:solidFill>
                <a:latin typeface="Montserrat"/>
                <a:ea typeface="+mn-ea"/>
                <a:cs typeface="Montserrat"/>
              </a:rPr>
            </a:b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BA1734-AE55-44E9-AE08-03D686442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8" y="1306775"/>
            <a:ext cx="12023002" cy="5582912"/>
          </a:xfrm>
        </p:spPr>
      </p:pic>
    </p:spTree>
    <p:extLst>
      <p:ext uri="{BB962C8B-B14F-4D97-AF65-F5344CB8AC3E}">
        <p14:creationId xmlns:p14="http://schemas.microsoft.com/office/powerpoint/2010/main" val="158138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Our Skills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im Reardan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380042" y="2245073"/>
            <a:ext cx="1805878" cy="1805878"/>
          </a:xfrm>
          <a:prstGeom prst="rect">
            <a:avLst/>
          </a:prstGeom>
        </p:spPr>
      </p:pic>
      <p:pic>
        <p:nvPicPr>
          <p:cNvPr id="3" name="radial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898366" y="1790700"/>
            <a:ext cx="2676525" cy="2676525"/>
          </a:xfrm>
          <a:prstGeom prst="rect">
            <a:avLst/>
          </a:prstGeom>
        </p:spPr>
      </p:pic>
      <p:pic>
        <p:nvPicPr>
          <p:cNvPr id="4" name="radial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191125" y="1790700"/>
            <a:ext cx="2676525" cy="2676525"/>
          </a:xfrm>
          <a:prstGeom prst="rect">
            <a:avLst/>
          </a:prstGeom>
        </p:spPr>
      </p:pic>
      <p:pic>
        <p:nvPicPr>
          <p:cNvPr id="5" name="radial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483884" y="1790700"/>
            <a:ext cx="2676525" cy="2676525"/>
          </a:xfrm>
          <a:prstGeom prst="rect">
            <a:avLst/>
          </a:prstGeom>
        </p:spPr>
      </p:pic>
      <p:sp>
        <p:nvSpPr>
          <p:cNvPr id="6" name="Body text copy"/>
          <p:cNvSpPr/>
          <p:nvPr/>
        </p:nvSpPr>
        <p:spPr>
          <a:xfrm>
            <a:off x="2054509" y="4695825"/>
            <a:ext cx="2381250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250" b="1">
                <a:solidFill>
                  <a:srgbClr val="3A67FE"/>
                </a:solidFill>
                <a:latin typeface="Montserrat"/>
                <a:ea typeface="+mn-ea"/>
                <a:cs typeface="Montserrat"/>
              </a:rPr>
              <a:t>XGBoost</a:t>
            </a:r>
          </a:p>
        </p:txBody>
      </p:sp>
      <p:sp>
        <p:nvSpPr>
          <p:cNvPr id="7" name="Body text copy"/>
          <p:cNvSpPr/>
          <p:nvPr/>
        </p:nvSpPr>
        <p:spPr>
          <a:xfrm>
            <a:off x="4914900" y="4695825"/>
            <a:ext cx="3505048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250" b="1">
                <a:solidFill>
                  <a:srgbClr val="3A67FE"/>
                </a:solidFill>
                <a:latin typeface="Montserrat"/>
                <a:ea typeface="+mn-ea"/>
                <a:cs typeface="Montserrat"/>
              </a:rPr>
              <a:t>Logistic Regression</a:t>
            </a:r>
          </a:p>
        </p:txBody>
      </p:sp>
      <p:sp>
        <p:nvSpPr>
          <p:cNvPr id="8" name="Body text copy"/>
          <p:cNvSpPr/>
          <p:nvPr/>
        </p:nvSpPr>
        <p:spPr>
          <a:xfrm>
            <a:off x="8636284" y="4695825"/>
            <a:ext cx="2381250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en-AU" sz="2250" b="1" dirty="0">
                <a:solidFill>
                  <a:srgbClr val="3A67FE"/>
                </a:solidFill>
                <a:latin typeface="Montserrat"/>
                <a:ea typeface="+mn-ea"/>
                <a:cs typeface="Montserrat"/>
              </a:rPr>
              <a:t>Support Vector Machine</a:t>
            </a:r>
            <a:endParaRPr sz="2250" b="1" dirty="0">
              <a:solidFill>
                <a:srgbClr val="3A67FE"/>
              </a:solidFill>
              <a:latin typeface="Montserrat"/>
              <a:ea typeface="+mn-ea"/>
              <a:cs typeface="Montserrat"/>
            </a:endParaRPr>
          </a:p>
        </p:txBody>
      </p:sp>
      <p:sp>
        <p:nvSpPr>
          <p:cNvPr id="9" name="Body text copy copy 3"/>
          <p:cNvSpPr/>
          <p:nvPr/>
        </p:nvSpPr>
        <p:spPr>
          <a:xfrm>
            <a:off x="1185421" y="361950"/>
            <a:ext cx="11067628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875" b="1" dirty="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Model Performance</a:t>
            </a:r>
          </a:p>
        </p:txBody>
      </p:sp>
      <p:sp>
        <p:nvSpPr>
          <p:cNvPr id="10" name="Rectangle Container"/>
          <p:cNvSpPr/>
          <p:nvPr/>
        </p:nvSpPr>
        <p:spPr>
          <a:xfrm rot="2700000">
            <a:off x="11253371" y="6546423"/>
            <a:ext cx="2052573" cy="789451"/>
          </a:xfrm>
          <a:prstGeom prst="roundRect">
            <a:avLst/>
          </a:prstGeom>
          <a:solidFill>
            <a:srgbClr val="43DD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sp>
        <p:nvSpPr>
          <p:cNvPr id="11" name="Rectangle Container copy 1"/>
          <p:cNvSpPr/>
          <p:nvPr/>
        </p:nvSpPr>
        <p:spPr>
          <a:xfrm rot="2700000">
            <a:off x="12071110" y="6549521"/>
            <a:ext cx="2052573" cy="789451"/>
          </a:xfrm>
          <a:prstGeom prst="roundRect">
            <a:avLst/>
          </a:prstGeom>
          <a:solidFill>
            <a:srgbClr val="3A67F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050">
                <a:solidFill>
                  <a:srgbClr val="000000">
                    <a:alpha val="0"/>
                  </a:srgbClr>
                </a:solidFill>
                <a:latin typeface="Lato"/>
                <a:ea typeface="+mn-ea"/>
                <a:cs typeface="Lato"/>
              </a:rPr>
              <a:t>x</a:t>
            </a:r>
          </a:p>
        </p:txBody>
      </p:sp>
      <p:pic>
        <p:nvPicPr>
          <p:cNvPr id="12" name="Medienstürmer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662848" y="2245073"/>
            <a:ext cx="1805878" cy="1805878"/>
          </a:xfrm>
          <a:prstGeom prst="rect">
            <a:avLst/>
          </a:prstGeom>
        </p:spPr>
      </p:pic>
      <p:pic>
        <p:nvPicPr>
          <p:cNvPr id="13" name="Glenn Carstens-Peters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959740" y="2245073"/>
            <a:ext cx="1805878" cy="1805878"/>
          </a:xfrm>
          <a:prstGeom prst="rect">
            <a:avLst/>
          </a:prstGeom>
        </p:spPr>
      </p:pic>
      <p:sp>
        <p:nvSpPr>
          <p:cNvPr id="14" name="Body text copy 4"/>
          <p:cNvSpPr/>
          <p:nvPr/>
        </p:nvSpPr>
        <p:spPr>
          <a:xfrm>
            <a:off x="8863032" y="2820233"/>
            <a:ext cx="1989394" cy="6754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38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80.5%</a:t>
            </a:r>
          </a:p>
        </p:txBody>
      </p:sp>
      <p:sp>
        <p:nvSpPr>
          <p:cNvPr id="15" name="Body text copy 5"/>
          <p:cNvSpPr/>
          <p:nvPr/>
        </p:nvSpPr>
        <p:spPr>
          <a:xfrm>
            <a:off x="5559867" y="2820233"/>
            <a:ext cx="1989394" cy="6754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38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81.0%</a:t>
            </a:r>
          </a:p>
        </p:txBody>
      </p:sp>
      <p:sp>
        <p:nvSpPr>
          <p:cNvPr id="16" name="Body text copy 6"/>
          <p:cNvSpPr/>
          <p:nvPr/>
        </p:nvSpPr>
        <p:spPr>
          <a:xfrm>
            <a:off x="2287319" y="2820233"/>
            <a:ext cx="1989394" cy="6754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4380" b="1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81.1%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57620" y="1228725"/>
            <a:ext cx="3232604" cy="4667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sz="1800">
                <a:solidFill>
                  <a:srgbClr val="012264"/>
                </a:solidFill>
                <a:latin typeface="Montserrat"/>
                <a:ea typeface="+mn-ea"/>
                <a:cs typeface="Montserrat"/>
              </a:rPr>
              <a:t>Based on Accuracy Score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340</Words>
  <Application>Microsoft Office PowerPoint</Application>
  <PresentationFormat>Custom</PresentationFormat>
  <Paragraphs>127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Lato</vt:lpstr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Output Summary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creator/>
  <cp:lastModifiedBy/>
  <cp:revision>5</cp:revision>
  <dcterms:created xsi:type="dcterms:W3CDTF">2022-01-30T05:20:32Z</dcterms:created>
  <dcterms:modified xsi:type="dcterms:W3CDTF">2022-01-31T09:10:22Z</dcterms:modified>
</cp:coreProperties>
</file>